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D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18" autoAdjust="0"/>
  </p:normalViewPr>
  <p:slideViewPr>
    <p:cSldViewPr>
      <p:cViewPr>
        <p:scale>
          <a:sx n="75" d="100"/>
          <a:sy n="75" d="100"/>
        </p:scale>
        <p:origin x="-546" y="-21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284" y="223832"/>
            <a:ext cx="5710906" cy="4108859"/>
            <a:chOff x="0" y="0"/>
            <a:chExt cx="1441833" cy="1152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1833" cy="1152589"/>
            </a:xfrm>
            <a:custGeom>
              <a:avLst/>
              <a:gdLst/>
              <a:ahLst/>
              <a:cxnLst/>
              <a:rect l="l" t="t" r="r" b="b"/>
              <a:pathLst>
                <a:path w="1441833" h="1152589">
                  <a:moveTo>
                    <a:pt x="42426" y="0"/>
                  </a:moveTo>
                  <a:lnTo>
                    <a:pt x="1399407" y="0"/>
                  </a:lnTo>
                  <a:cubicBezTo>
                    <a:pt x="1410659" y="0"/>
                    <a:pt x="1421450" y="4470"/>
                    <a:pt x="1429406" y="12426"/>
                  </a:cubicBezTo>
                  <a:cubicBezTo>
                    <a:pt x="1437363" y="20383"/>
                    <a:pt x="1441833" y="31174"/>
                    <a:pt x="1441833" y="42426"/>
                  </a:cubicBezTo>
                  <a:lnTo>
                    <a:pt x="1441833" y="1110164"/>
                  </a:lnTo>
                  <a:cubicBezTo>
                    <a:pt x="1441833" y="1121416"/>
                    <a:pt x="1437363" y="1132207"/>
                    <a:pt x="1429406" y="1140163"/>
                  </a:cubicBezTo>
                  <a:cubicBezTo>
                    <a:pt x="1421450" y="1148120"/>
                    <a:pt x="1410659" y="1152589"/>
                    <a:pt x="1399407" y="1152589"/>
                  </a:cubicBezTo>
                  <a:lnTo>
                    <a:pt x="42426" y="1152589"/>
                  </a:lnTo>
                  <a:cubicBezTo>
                    <a:pt x="18995" y="1152589"/>
                    <a:pt x="0" y="1133595"/>
                    <a:pt x="0" y="1110164"/>
                  </a:cubicBezTo>
                  <a:lnTo>
                    <a:pt x="0" y="42426"/>
                  </a:lnTo>
                  <a:cubicBezTo>
                    <a:pt x="0" y="18995"/>
                    <a:pt x="18995" y="0"/>
                    <a:pt x="42426" y="0"/>
                  </a:cubicBezTo>
                  <a:close/>
                </a:path>
              </a:pathLst>
            </a:custGeom>
            <a:solidFill>
              <a:srgbClr val="FFD78A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441833" cy="1219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 u="sng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4770" y="4350155"/>
            <a:ext cx="5789617" cy="2220173"/>
            <a:chOff x="0" y="-84455"/>
            <a:chExt cx="1441833" cy="699751"/>
          </a:xfrm>
        </p:grpSpPr>
        <p:sp>
          <p:nvSpPr>
            <p:cNvPr id="6" name="Freeform 6"/>
            <p:cNvSpPr/>
            <p:nvPr/>
          </p:nvSpPr>
          <p:spPr>
            <a:xfrm>
              <a:off x="0" y="-42560"/>
              <a:ext cx="1441833" cy="633076"/>
            </a:xfrm>
            <a:custGeom>
              <a:avLst/>
              <a:gdLst/>
              <a:ahLst/>
              <a:cxnLst/>
              <a:rect l="l" t="t" r="r" b="b"/>
              <a:pathLst>
                <a:path w="1441833" h="633076">
                  <a:moveTo>
                    <a:pt x="42426" y="0"/>
                  </a:moveTo>
                  <a:lnTo>
                    <a:pt x="1399407" y="0"/>
                  </a:lnTo>
                  <a:cubicBezTo>
                    <a:pt x="1410659" y="0"/>
                    <a:pt x="1421450" y="4470"/>
                    <a:pt x="1429406" y="12426"/>
                  </a:cubicBezTo>
                  <a:cubicBezTo>
                    <a:pt x="1437363" y="20383"/>
                    <a:pt x="1441833" y="31174"/>
                    <a:pt x="1441833" y="42426"/>
                  </a:cubicBezTo>
                  <a:lnTo>
                    <a:pt x="1441833" y="590651"/>
                  </a:lnTo>
                  <a:cubicBezTo>
                    <a:pt x="1441833" y="614082"/>
                    <a:pt x="1422838" y="633076"/>
                    <a:pt x="1399407" y="633076"/>
                  </a:cubicBezTo>
                  <a:lnTo>
                    <a:pt x="42426" y="633076"/>
                  </a:lnTo>
                  <a:cubicBezTo>
                    <a:pt x="31174" y="633076"/>
                    <a:pt x="20383" y="628607"/>
                    <a:pt x="12426" y="620650"/>
                  </a:cubicBezTo>
                  <a:cubicBezTo>
                    <a:pt x="4470" y="612694"/>
                    <a:pt x="0" y="601903"/>
                    <a:pt x="0" y="590651"/>
                  </a:cubicBezTo>
                  <a:lnTo>
                    <a:pt x="0" y="42426"/>
                  </a:lnTo>
                  <a:cubicBezTo>
                    <a:pt x="0" y="18995"/>
                    <a:pt x="18995" y="0"/>
                    <a:pt x="42426" y="0"/>
                  </a:cubicBezTo>
                  <a:close/>
                </a:path>
              </a:pathLst>
            </a:custGeom>
            <a:solidFill>
              <a:srgbClr val="CAA3EF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84455"/>
              <a:ext cx="1441833" cy="699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 u="sng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95999" y="182408"/>
            <a:ext cx="5833474" cy="3589492"/>
            <a:chOff x="-17864" y="-66675"/>
            <a:chExt cx="1459697" cy="684128"/>
          </a:xfrm>
        </p:grpSpPr>
        <p:sp>
          <p:nvSpPr>
            <p:cNvPr id="9" name="Freeform 9"/>
            <p:cNvSpPr/>
            <p:nvPr/>
          </p:nvSpPr>
          <p:spPr>
            <a:xfrm>
              <a:off x="-17864" y="-50610"/>
              <a:ext cx="1459697" cy="617453"/>
            </a:xfrm>
            <a:custGeom>
              <a:avLst/>
              <a:gdLst/>
              <a:ahLst/>
              <a:cxnLst/>
              <a:rect l="l" t="t" r="r" b="b"/>
              <a:pathLst>
                <a:path w="1441833" h="617453">
                  <a:moveTo>
                    <a:pt x="42426" y="0"/>
                  </a:moveTo>
                  <a:lnTo>
                    <a:pt x="1399407" y="0"/>
                  </a:lnTo>
                  <a:cubicBezTo>
                    <a:pt x="1410659" y="0"/>
                    <a:pt x="1421450" y="4470"/>
                    <a:pt x="1429406" y="12426"/>
                  </a:cubicBezTo>
                  <a:cubicBezTo>
                    <a:pt x="1437363" y="20383"/>
                    <a:pt x="1441833" y="31174"/>
                    <a:pt x="1441833" y="42426"/>
                  </a:cubicBezTo>
                  <a:lnTo>
                    <a:pt x="1441833" y="575028"/>
                  </a:lnTo>
                  <a:cubicBezTo>
                    <a:pt x="1441833" y="598459"/>
                    <a:pt x="1422838" y="617453"/>
                    <a:pt x="1399407" y="617453"/>
                  </a:cubicBezTo>
                  <a:lnTo>
                    <a:pt x="42426" y="617453"/>
                  </a:lnTo>
                  <a:cubicBezTo>
                    <a:pt x="18995" y="617453"/>
                    <a:pt x="0" y="598459"/>
                    <a:pt x="0" y="575028"/>
                  </a:cubicBezTo>
                  <a:lnTo>
                    <a:pt x="0" y="42426"/>
                  </a:lnTo>
                  <a:cubicBezTo>
                    <a:pt x="0" y="18995"/>
                    <a:pt x="18995" y="0"/>
                    <a:pt x="42426" y="0"/>
                  </a:cubicBezTo>
                  <a:close/>
                </a:path>
              </a:pathLst>
            </a:custGeom>
            <a:solidFill>
              <a:srgbClr val="FF8FB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r>
                <a:rPr lang="en-GB" u="sng" dirty="0" smtClean="0"/>
                <a:t> </a:t>
              </a:r>
              <a:endParaRPr lang="en-GB" u="sng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441833" cy="684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 u="sng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39673" y="266699"/>
            <a:ext cx="5723256" cy="5072810"/>
            <a:chOff x="0" y="0"/>
            <a:chExt cx="1441833" cy="1273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41833" cy="1273800"/>
            </a:xfrm>
            <a:custGeom>
              <a:avLst/>
              <a:gdLst/>
              <a:ahLst/>
              <a:cxnLst/>
              <a:rect l="l" t="t" r="r" b="b"/>
              <a:pathLst>
                <a:path w="1441833" h="1273800">
                  <a:moveTo>
                    <a:pt x="42426" y="0"/>
                  </a:moveTo>
                  <a:lnTo>
                    <a:pt x="1399407" y="0"/>
                  </a:lnTo>
                  <a:cubicBezTo>
                    <a:pt x="1410659" y="0"/>
                    <a:pt x="1421450" y="4470"/>
                    <a:pt x="1429406" y="12426"/>
                  </a:cubicBezTo>
                  <a:cubicBezTo>
                    <a:pt x="1437363" y="20383"/>
                    <a:pt x="1441833" y="31174"/>
                    <a:pt x="1441833" y="42426"/>
                  </a:cubicBezTo>
                  <a:lnTo>
                    <a:pt x="1441833" y="1231374"/>
                  </a:lnTo>
                  <a:cubicBezTo>
                    <a:pt x="1441833" y="1242626"/>
                    <a:pt x="1437363" y="1253417"/>
                    <a:pt x="1429406" y="1261373"/>
                  </a:cubicBezTo>
                  <a:cubicBezTo>
                    <a:pt x="1421450" y="1269330"/>
                    <a:pt x="1410659" y="1273800"/>
                    <a:pt x="1399407" y="1273800"/>
                  </a:cubicBezTo>
                  <a:lnTo>
                    <a:pt x="42426" y="1273800"/>
                  </a:lnTo>
                  <a:cubicBezTo>
                    <a:pt x="18995" y="1273800"/>
                    <a:pt x="0" y="1254805"/>
                    <a:pt x="0" y="1231374"/>
                  </a:cubicBezTo>
                  <a:lnTo>
                    <a:pt x="0" y="42426"/>
                  </a:lnTo>
                  <a:cubicBezTo>
                    <a:pt x="0" y="18995"/>
                    <a:pt x="18995" y="0"/>
                    <a:pt x="42426" y="0"/>
                  </a:cubicBezTo>
                  <a:close/>
                </a:path>
              </a:pathLst>
            </a:custGeom>
            <a:solidFill>
              <a:srgbClr val="7BC8E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441833" cy="1340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 u="sng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94178" y="321992"/>
            <a:ext cx="5384311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1848"/>
              </a:lnSpc>
            </a:pP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English 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– Stories of the Windrush Generation.</a:t>
            </a:r>
            <a:endParaRPr lang="en-US" sz="1600" u="sng" spc="3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200563" y="342900"/>
            <a:ext cx="5769547" cy="723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US" sz="1600" u="sng" spc="30" dirty="0" smtClean="0">
                <a:solidFill>
                  <a:srgbClr val="000000"/>
                </a:solidFill>
                <a:latin typeface="Raleway Bold" panose="020B0604020202020204" charset="0"/>
              </a:rPr>
              <a:t>RE - </a:t>
            </a:r>
            <a:r>
              <a:rPr lang="en-GB" sz="1600" u="sng" dirty="0" smtClean="0">
                <a:latin typeface="Raleway Bold" panose="020B0604020202020204" charset="0"/>
              </a:rPr>
              <a:t>Followers </a:t>
            </a:r>
            <a:r>
              <a:rPr lang="en-GB" sz="1600" u="sng" dirty="0">
                <a:latin typeface="Raleway Bold" panose="020B0604020202020204" charset="0"/>
              </a:rPr>
              <a:t>of </a:t>
            </a:r>
            <a:r>
              <a:rPr lang="en-GB" sz="1600" u="sng" dirty="0" smtClean="0">
                <a:latin typeface="Raleway Bold" panose="020B0604020202020204" charset="0"/>
              </a:rPr>
              <a:t>Christ, </a:t>
            </a:r>
            <a:r>
              <a:rPr lang="en-US" sz="1600" u="sng" dirty="0">
                <a:latin typeface="Raleway Bold" panose="020B0604020202020204" charset="0"/>
              </a:rPr>
              <a:t>Belonging to the Church </a:t>
            </a:r>
            <a:r>
              <a:rPr lang="en-US" sz="1600" u="sng" dirty="0" smtClean="0">
                <a:latin typeface="Raleway Bold" panose="020B0604020202020204" charset="0"/>
              </a:rPr>
              <a:t>Community &amp; </a:t>
            </a:r>
            <a:r>
              <a:rPr lang="en-US" sz="1600" u="sng" dirty="0">
                <a:latin typeface="Raleway Bold" panose="020B0604020202020204" charset="0"/>
              </a:rPr>
              <a:t>Advent</a:t>
            </a:r>
            <a:r>
              <a:rPr lang="en-GB" sz="1600" u="sng" dirty="0">
                <a:latin typeface="Raleway Bold" panose="020B0604020202020204" charset="0"/>
              </a:rPr>
              <a:t> </a:t>
            </a:r>
          </a:p>
          <a:p>
            <a:pPr marL="0" lvl="1" indent="0">
              <a:lnSpc>
                <a:spcPts val="1848"/>
              </a:lnSpc>
            </a:pPr>
            <a:endParaRPr lang="en-US" sz="1600" b="1" u="sng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2561" y="4573135"/>
            <a:ext cx="4740316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1848"/>
              </a:lnSpc>
            </a:pP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Geograph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y 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– 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Why does population change? </a:t>
            </a:r>
            <a:endParaRPr lang="en-US" sz="1600" u="sng" spc="3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92768" y="8783479"/>
            <a:ext cx="5429629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u="sng" spc="30" dirty="0" smtClean="0">
                <a:solidFill>
                  <a:srgbClr val="000000"/>
                </a:solidFill>
                <a:latin typeface="Raleway Bold" panose="020B0604020202020204" charset="0"/>
              </a:rPr>
              <a:t>French – </a:t>
            </a:r>
            <a:r>
              <a:rPr lang="en-GB" sz="1600" b="1" u="sng" dirty="0" smtClean="0">
                <a:latin typeface="Raleway Bold" panose="020B0604020202020204" charset="0"/>
              </a:rPr>
              <a:t>As-</a:t>
            </a:r>
            <a:r>
              <a:rPr lang="en-GB" sz="1600" b="1" u="sng" dirty="0">
                <a:latin typeface="Raleway Bold" panose="020B0604020202020204" charset="0"/>
              </a:rPr>
              <a:t>t</a:t>
            </a:r>
            <a:r>
              <a:rPr lang="en-GB" sz="1600" b="1" u="sng" dirty="0" smtClean="0">
                <a:latin typeface="Raleway Bold" panose="020B0604020202020204" charset="0"/>
              </a:rPr>
              <a:t>u</a:t>
            </a:r>
            <a:r>
              <a:rPr lang="en-GB" sz="1600" b="1" u="sng" dirty="0" smtClean="0">
                <a:latin typeface="Raleway Bold" panose="020B0604020202020204" charset="0"/>
              </a:rPr>
              <a:t> </a:t>
            </a:r>
            <a:r>
              <a:rPr lang="en-GB" sz="1600" b="1" u="sng" dirty="0">
                <a:latin typeface="Raleway Bold" panose="020B0604020202020204" charset="0"/>
              </a:rPr>
              <a:t>un animal</a:t>
            </a:r>
            <a:r>
              <a:rPr lang="en-GB" sz="1600" b="1" u="sng" dirty="0" smtClean="0">
                <a:latin typeface="Raleway Bold" panose="020B0604020202020204" charset="0"/>
              </a:rPr>
              <a:t>? (</a:t>
            </a:r>
            <a:r>
              <a:rPr lang="en-GB" sz="1600" b="1" u="sng" dirty="0">
                <a:latin typeface="Raleway Bold" panose="020B0604020202020204" charset="0"/>
              </a:rPr>
              <a:t>Do you have a pet?)</a:t>
            </a:r>
            <a:endParaRPr lang="en-US" sz="1600" u="sng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276198" y="397313"/>
            <a:ext cx="54753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1848"/>
              </a:lnSpc>
            </a:pP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Maths – 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Long Multiplication, Long Division,  Fractions &amp; Percentages.</a:t>
            </a:r>
            <a:endParaRPr lang="en-US" sz="1600" u="sng" spc="3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40189" y="725167"/>
            <a:ext cx="5473009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spc="30" dirty="0">
                <a:solidFill>
                  <a:srgbClr val="000000"/>
                </a:solidFill>
                <a:latin typeface="Raleway Bold" panose="020B0604020202020204" charset="0"/>
              </a:rPr>
              <a:t>This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term in English we will be reading and studying the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books ‘Stories of the Windrush Generation’,</a:t>
            </a:r>
            <a:r>
              <a:rPr lang="en-GB" sz="1400" dirty="0" smtClean="0">
                <a:latin typeface="Raleway Bold" panose="020B0604020202020204" charset="0"/>
              </a:rPr>
              <a:t>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which we will use to support and inform our writing. </a:t>
            </a:r>
            <a:endParaRPr lang="en-US" sz="1400" spc="30" dirty="0" smtClean="0">
              <a:solidFill>
                <a:srgbClr val="000000"/>
              </a:solidFill>
              <a:latin typeface="Raleway Bold" panose="020B060402020202020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We will build on our vocabulary in order to write descriptions</a:t>
            </a:r>
            <a:r>
              <a:rPr lang="en-GB" sz="1400" spc="30" dirty="0">
                <a:solidFill>
                  <a:srgbClr val="000000"/>
                </a:solidFill>
                <a:latin typeface="Raleway Bold" panose="020B0604020202020204" charset="0"/>
              </a:rPr>
              <a:t>, explanations and </a:t>
            </a:r>
            <a:r>
              <a:rPr lang="en-GB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narratives</a:t>
            </a:r>
            <a:r>
              <a:rPr lang="en-GB" sz="1400" spc="30" dirty="0">
                <a:solidFill>
                  <a:srgbClr val="000000"/>
                </a:solidFill>
                <a:latin typeface="Raleway Bold" panose="020B0604020202020204" charset="0"/>
              </a:rPr>
              <a:t>, </a:t>
            </a:r>
            <a:r>
              <a:rPr lang="en-GB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proofread our work spelling </a:t>
            </a:r>
            <a:r>
              <a:rPr lang="en-GB" sz="1400" spc="30" dirty="0">
                <a:solidFill>
                  <a:srgbClr val="000000"/>
                </a:solidFill>
                <a:latin typeface="Raleway Bold" panose="020B0604020202020204" charset="0"/>
              </a:rPr>
              <a:t>and punctuation </a:t>
            </a:r>
            <a:r>
              <a:rPr lang="en-GB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errors. We will also learn to maintain </a:t>
            </a:r>
            <a:r>
              <a:rPr lang="en-GB" sz="1400" spc="30" dirty="0">
                <a:solidFill>
                  <a:srgbClr val="000000"/>
                </a:solidFill>
                <a:latin typeface="Raleway Bold" panose="020B0604020202020204" charset="0"/>
              </a:rPr>
              <a:t>attention and participate </a:t>
            </a:r>
            <a:r>
              <a:rPr lang="en-GB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in conversations, speak </a:t>
            </a:r>
            <a:r>
              <a:rPr lang="en-GB" sz="1400" spc="30" dirty="0">
                <a:solidFill>
                  <a:srgbClr val="000000"/>
                </a:solidFill>
                <a:latin typeface="Raleway Bold" panose="020B0604020202020204" charset="0"/>
              </a:rPr>
              <a:t>audibly and </a:t>
            </a:r>
            <a:r>
              <a:rPr lang="en-GB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fluently when presenting work and consider </a:t>
            </a:r>
            <a:r>
              <a:rPr lang="en-GB" sz="1400" spc="30" dirty="0">
                <a:solidFill>
                  <a:srgbClr val="000000"/>
                </a:solidFill>
                <a:latin typeface="Raleway Bold" panose="020B0604020202020204" charset="0"/>
              </a:rPr>
              <a:t>and evaluate different </a:t>
            </a:r>
            <a:r>
              <a:rPr lang="en-GB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viewpoints.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We will write numerous texts including poetry, information text, persuasive letter and advert and write from a different viewpoint.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spc="30" dirty="0">
                <a:solidFill>
                  <a:srgbClr val="000000"/>
                </a:solidFill>
                <a:latin typeface="Raleway Bold" panose="020B0604020202020204" charset="0"/>
              </a:rPr>
              <a:t>I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n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Guided Reading we will be reading, analyzing and discussing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‘Coming to England’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by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Floella Benjamin. </a:t>
            </a:r>
            <a:endParaRPr lang="en-US" sz="1400" spc="30" dirty="0" smtClean="0">
              <a:solidFill>
                <a:srgbClr val="000000"/>
              </a:solidFill>
              <a:latin typeface="Raleway Bold" panose="020B060402020202020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52561" y="4887296"/>
            <a:ext cx="5606300" cy="1955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This term we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are learning to </a:t>
            </a:r>
            <a:r>
              <a:rPr lang="en-GB" sz="1400" dirty="0">
                <a:latin typeface="Raleway Bold" panose="020B0604020202020204" charset="0"/>
              </a:rPr>
              <a:t>i</a:t>
            </a:r>
            <a:r>
              <a:rPr lang="en-GB" sz="1400" dirty="0" smtClean="0">
                <a:latin typeface="Raleway Bold" panose="020B0604020202020204" charset="0"/>
              </a:rPr>
              <a:t>dentify </a:t>
            </a:r>
            <a:r>
              <a:rPr lang="en-GB" sz="1400" dirty="0">
                <a:latin typeface="Raleway Bold" panose="020B0604020202020204" charset="0"/>
              </a:rPr>
              <a:t>the most densely and sparsely populated </a:t>
            </a:r>
            <a:r>
              <a:rPr lang="en-GB" sz="1400" dirty="0" smtClean="0">
                <a:latin typeface="Raleway Bold" panose="020B0604020202020204" charset="0"/>
              </a:rPr>
              <a:t>areas, describe </a:t>
            </a:r>
            <a:r>
              <a:rPr lang="en-GB" sz="1400" dirty="0">
                <a:latin typeface="Raleway Bold" panose="020B0604020202020204" charset="0"/>
              </a:rPr>
              <a:t>the increase in global population over </a:t>
            </a:r>
            <a:r>
              <a:rPr lang="en-GB" sz="1400" dirty="0" smtClean="0">
                <a:latin typeface="Raleway Bold" panose="020B0604020202020204" charset="0"/>
              </a:rPr>
              <a:t>time and what </a:t>
            </a:r>
            <a:r>
              <a:rPr lang="en-GB" sz="1400" dirty="0">
                <a:latin typeface="Raleway Bold" panose="020B0604020202020204" charset="0"/>
              </a:rPr>
              <a:t>might influence the environments people live </a:t>
            </a:r>
            <a:r>
              <a:rPr lang="en-GB" sz="1400" dirty="0" smtClean="0">
                <a:latin typeface="Raleway Bold" panose="020B0604020202020204" charset="0"/>
              </a:rPr>
              <a:t>in. We will also learn to define </a:t>
            </a:r>
            <a:r>
              <a:rPr lang="en-GB" sz="1400" dirty="0">
                <a:latin typeface="Raleway Bold" panose="020B0604020202020204" charset="0"/>
              </a:rPr>
              <a:t>birth and death rates, suggesting what may influence </a:t>
            </a:r>
            <a:r>
              <a:rPr lang="en-GB" sz="1400" dirty="0" smtClean="0">
                <a:latin typeface="Raleway Bold" panose="020B0604020202020204" charset="0"/>
              </a:rPr>
              <a:t>them, </a:t>
            </a:r>
            <a:r>
              <a:rPr lang="en-GB" sz="1400" dirty="0">
                <a:latin typeface="Raleway Bold" panose="020B0604020202020204" charset="0"/>
              </a:rPr>
              <a:t>Explain why some people have no choice but to leave their </a:t>
            </a:r>
            <a:r>
              <a:rPr lang="en-GB" sz="1400" dirty="0" smtClean="0">
                <a:latin typeface="Raleway Bold" panose="020B0604020202020204" charset="0"/>
              </a:rPr>
              <a:t>homes and </a:t>
            </a:r>
            <a:r>
              <a:rPr lang="en-GB" sz="1400" dirty="0">
                <a:latin typeface="Raleway Bold" panose="020B0604020202020204" charset="0"/>
              </a:rPr>
              <a:t>d</a:t>
            </a:r>
            <a:r>
              <a:rPr lang="en-GB" sz="1400" dirty="0" smtClean="0">
                <a:latin typeface="Raleway Bold" panose="020B0604020202020204" charset="0"/>
              </a:rPr>
              <a:t>escribe </a:t>
            </a:r>
            <a:r>
              <a:rPr lang="en-GB" sz="1400" dirty="0">
                <a:latin typeface="Raleway Bold" panose="020B0604020202020204" charset="0"/>
              </a:rPr>
              <a:t>the causes of climate change, explaining its impact on the global population</a:t>
            </a:r>
            <a:r>
              <a:rPr lang="en-GB" sz="1400" dirty="0" smtClean="0">
                <a:latin typeface="Raleway Bold" panose="020B0604020202020204" charset="0"/>
              </a:rPr>
              <a:t>.</a:t>
            </a:r>
            <a:endParaRPr lang="en-GB" sz="1400" dirty="0">
              <a:latin typeface="Raleway Bold" panose="020B0604020202020204" charset="0"/>
            </a:endParaRPr>
          </a:p>
          <a:p>
            <a:pPr marL="0" lvl="1">
              <a:lnSpc>
                <a:spcPts val="1848"/>
              </a:lnSpc>
            </a:pPr>
            <a:endParaRPr lang="en-GB" sz="1400" dirty="0">
              <a:latin typeface="Raleway Bold" panose="020B0604020202020204" charset="0"/>
            </a:endParaRPr>
          </a:p>
          <a:p>
            <a:pPr marL="0" lvl="1">
              <a:lnSpc>
                <a:spcPts val="1848"/>
              </a:lnSpc>
            </a:pPr>
            <a:r>
              <a:rPr lang="en-GB" sz="1400" dirty="0" smtClean="0">
                <a:latin typeface="Raleway Bold" panose="020B0604020202020204" charset="0"/>
              </a:rPr>
              <a:t>.</a:t>
            </a:r>
            <a:endParaRPr lang="en-US" sz="1400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175555" y="876300"/>
            <a:ext cx="5678917" cy="2524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1848"/>
              </a:lnSpc>
            </a:pPr>
            <a:r>
              <a:rPr lang="en-US" sz="1400" spc="30" dirty="0">
                <a:solidFill>
                  <a:srgbClr val="000000"/>
                </a:solidFill>
                <a:latin typeface="Raleway Bold" panose="020B0604020202020204" charset="0"/>
              </a:rPr>
              <a:t>This term we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will learn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that </a:t>
            </a:r>
            <a:r>
              <a:rPr lang="en-GB" sz="1400" dirty="0" smtClean="0">
                <a:latin typeface="Raleway Bold" panose="020B0604020202020204" charset="0"/>
              </a:rPr>
              <a:t>Jesus </a:t>
            </a:r>
            <a:r>
              <a:rPr lang="en-GB" sz="1400" dirty="0">
                <a:latin typeface="Raleway Bold" panose="020B0604020202020204" charset="0"/>
              </a:rPr>
              <a:t>called many people to follow </a:t>
            </a:r>
            <a:r>
              <a:rPr lang="en-GB" sz="1400" dirty="0" smtClean="0">
                <a:latin typeface="Raleway Bold" panose="020B0604020202020204" charset="0"/>
              </a:rPr>
              <a:t>him and will be able to identify </a:t>
            </a:r>
            <a:r>
              <a:rPr lang="en-GB" sz="1400" dirty="0">
                <a:latin typeface="Raleway Bold" panose="020B0604020202020204" charset="0"/>
              </a:rPr>
              <a:t>reasons why these people responded to his call. </a:t>
            </a:r>
            <a:r>
              <a:rPr lang="en-GB" sz="1400" dirty="0" smtClean="0">
                <a:latin typeface="Raleway Bold" panose="020B0604020202020204" charset="0"/>
              </a:rPr>
              <a:t>We will also talk </a:t>
            </a:r>
            <a:r>
              <a:rPr lang="en-GB" sz="1400" dirty="0">
                <a:latin typeface="Raleway Bold" panose="020B0604020202020204" charset="0"/>
              </a:rPr>
              <a:t>about some of the challenges of being a disciple of Christ. </a:t>
            </a:r>
            <a:r>
              <a:rPr lang="en-GB" sz="1400" dirty="0" smtClean="0">
                <a:latin typeface="Raleway Bold" panose="020B0604020202020204" charset="0"/>
              </a:rPr>
              <a:t>We will also learn </a:t>
            </a:r>
            <a:r>
              <a:rPr lang="en-GB" sz="1400" dirty="0" smtClean="0">
                <a:latin typeface="Raleway Bold" panose="020B0604020202020204" charset="0"/>
              </a:rPr>
              <a:t>that </a:t>
            </a:r>
            <a:r>
              <a:rPr lang="en-GB" sz="1400" dirty="0">
                <a:latin typeface="Raleway Bold" panose="020B0604020202020204" charset="0"/>
              </a:rPr>
              <a:t>a direct link exists between the teaching of the Apostles, the role of the Pope and Bishops today and the faith that is </a:t>
            </a:r>
            <a:r>
              <a:rPr lang="en-GB" sz="1400" dirty="0" smtClean="0">
                <a:latin typeface="Raleway Bold" panose="020B0604020202020204" charset="0"/>
              </a:rPr>
              <a:t>celebrated </a:t>
            </a:r>
            <a:r>
              <a:rPr lang="en-GB" sz="1400" dirty="0">
                <a:latin typeface="Raleway Bold" panose="020B0604020202020204" charset="0"/>
              </a:rPr>
              <a:t>in the local parish community today. </a:t>
            </a:r>
            <a:r>
              <a:rPr lang="en-GB" sz="1400" dirty="0" smtClean="0">
                <a:latin typeface="Raleway Bold" panose="020B0604020202020204" charset="0"/>
              </a:rPr>
              <a:t>Finally, in preparation for Christmas, we will learn that </a:t>
            </a:r>
            <a:r>
              <a:rPr lang="en-GB" sz="1400" dirty="0">
                <a:latin typeface="Raleway Bold" panose="020B0604020202020204" charset="0"/>
              </a:rPr>
              <a:t>there are two parts to the Season of </a:t>
            </a:r>
            <a:r>
              <a:rPr lang="en-GB" sz="1400" dirty="0" smtClean="0">
                <a:latin typeface="Raleway Bold" panose="020B0604020202020204" charset="0"/>
              </a:rPr>
              <a:t>Advent, understand </a:t>
            </a:r>
            <a:r>
              <a:rPr lang="en-GB" sz="1400" dirty="0">
                <a:latin typeface="Raleway Bold" panose="020B0604020202020204" charset="0"/>
              </a:rPr>
              <a:t>some reasons why it is important for Christians to prepare </a:t>
            </a:r>
            <a:r>
              <a:rPr lang="en-GB" sz="1400" dirty="0" smtClean="0">
                <a:latin typeface="Raleway Bold" panose="020B0604020202020204" charset="0"/>
              </a:rPr>
              <a:t>and be </a:t>
            </a:r>
            <a:r>
              <a:rPr lang="en-GB" sz="1400" dirty="0">
                <a:latin typeface="Raleway Bold" panose="020B0604020202020204" charset="0"/>
              </a:rPr>
              <a:t>able to write a modern parable and parts of a hymn about the coming of Christ into the world. </a:t>
            </a:r>
            <a:endParaRPr lang="en-US" sz="1400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0921196" y="8648700"/>
            <a:ext cx="7053983" cy="1342041"/>
            <a:chOff x="0" y="0"/>
            <a:chExt cx="1441833" cy="59234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41833" cy="592342"/>
            </a:xfrm>
            <a:custGeom>
              <a:avLst/>
              <a:gdLst/>
              <a:ahLst/>
              <a:cxnLst/>
              <a:rect l="l" t="t" r="r" b="b"/>
              <a:pathLst>
                <a:path w="1441833" h="592342">
                  <a:moveTo>
                    <a:pt x="42426" y="0"/>
                  </a:moveTo>
                  <a:lnTo>
                    <a:pt x="1399407" y="0"/>
                  </a:lnTo>
                  <a:cubicBezTo>
                    <a:pt x="1410659" y="0"/>
                    <a:pt x="1421450" y="4470"/>
                    <a:pt x="1429406" y="12426"/>
                  </a:cubicBezTo>
                  <a:cubicBezTo>
                    <a:pt x="1437363" y="20383"/>
                    <a:pt x="1441833" y="31174"/>
                    <a:pt x="1441833" y="42426"/>
                  </a:cubicBezTo>
                  <a:lnTo>
                    <a:pt x="1441833" y="549916"/>
                  </a:lnTo>
                  <a:cubicBezTo>
                    <a:pt x="1441833" y="561168"/>
                    <a:pt x="1437363" y="571959"/>
                    <a:pt x="1429406" y="579916"/>
                  </a:cubicBezTo>
                  <a:cubicBezTo>
                    <a:pt x="1421450" y="587872"/>
                    <a:pt x="1410659" y="592342"/>
                    <a:pt x="1399407" y="592342"/>
                  </a:cubicBezTo>
                  <a:lnTo>
                    <a:pt x="42426" y="592342"/>
                  </a:lnTo>
                  <a:cubicBezTo>
                    <a:pt x="18995" y="592342"/>
                    <a:pt x="0" y="573347"/>
                    <a:pt x="0" y="549916"/>
                  </a:cubicBezTo>
                  <a:lnTo>
                    <a:pt x="0" y="42426"/>
                  </a:lnTo>
                  <a:cubicBezTo>
                    <a:pt x="0" y="18995"/>
                    <a:pt x="18995" y="0"/>
                    <a:pt x="42426" y="0"/>
                  </a:cubicBezTo>
                  <a:close/>
                </a:path>
              </a:pathLst>
            </a:custGeom>
            <a:solidFill>
              <a:srgbClr val="FFBD59"/>
            </a:solidFill>
            <a:ln cap="rnd">
              <a:noFill/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1441833" cy="659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 u="sng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1059665" y="8801100"/>
            <a:ext cx="4675828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1848"/>
              </a:lnSpc>
            </a:pPr>
            <a:r>
              <a:rPr lang="en-US" sz="1600" u="sng" spc="30" dirty="0" smtClean="0">
                <a:solidFill>
                  <a:srgbClr val="000000"/>
                </a:solidFill>
                <a:latin typeface="Raleway Bold" panose="020B0604020202020204" charset="0"/>
              </a:rPr>
              <a:t>Science - 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 panose="020B0604020202020204" charset="0"/>
              </a:rPr>
              <a:t>Electricity</a:t>
            </a:r>
            <a:endParaRPr lang="en-US" sz="1600" u="sng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67002" y="6675951"/>
            <a:ext cx="5867385" cy="1896549"/>
            <a:chOff x="0" y="0"/>
            <a:chExt cx="1441833" cy="34862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41833" cy="348628"/>
            </a:xfrm>
            <a:custGeom>
              <a:avLst/>
              <a:gdLst/>
              <a:ahLst/>
              <a:cxnLst/>
              <a:rect l="l" t="t" r="r" b="b"/>
              <a:pathLst>
                <a:path w="1441833" h="348628">
                  <a:moveTo>
                    <a:pt x="42426" y="0"/>
                  </a:moveTo>
                  <a:lnTo>
                    <a:pt x="1399407" y="0"/>
                  </a:lnTo>
                  <a:cubicBezTo>
                    <a:pt x="1410659" y="0"/>
                    <a:pt x="1421450" y="4470"/>
                    <a:pt x="1429406" y="12426"/>
                  </a:cubicBezTo>
                  <a:cubicBezTo>
                    <a:pt x="1437363" y="20383"/>
                    <a:pt x="1441833" y="31174"/>
                    <a:pt x="1441833" y="42426"/>
                  </a:cubicBezTo>
                  <a:lnTo>
                    <a:pt x="1441833" y="306202"/>
                  </a:lnTo>
                  <a:cubicBezTo>
                    <a:pt x="1441833" y="329633"/>
                    <a:pt x="1422838" y="348628"/>
                    <a:pt x="1399407" y="348628"/>
                  </a:cubicBezTo>
                  <a:lnTo>
                    <a:pt x="42426" y="348628"/>
                  </a:lnTo>
                  <a:cubicBezTo>
                    <a:pt x="31174" y="348628"/>
                    <a:pt x="20383" y="344158"/>
                    <a:pt x="12426" y="336202"/>
                  </a:cubicBezTo>
                  <a:cubicBezTo>
                    <a:pt x="4470" y="328245"/>
                    <a:pt x="0" y="317454"/>
                    <a:pt x="0" y="306202"/>
                  </a:cubicBezTo>
                  <a:lnTo>
                    <a:pt x="0" y="42426"/>
                  </a:lnTo>
                  <a:cubicBezTo>
                    <a:pt x="0" y="18995"/>
                    <a:pt x="18995" y="0"/>
                    <a:pt x="42426" y="0"/>
                  </a:cubicBezTo>
                  <a:close/>
                </a:path>
              </a:pathLst>
            </a:custGeom>
            <a:solidFill>
              <a:srgbClr val="85DBD9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1441833" cy="41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 u="sng" dirty="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92768" y="9018641"/>
            <a:ext cx="5512641" cy="1077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endParaRPr lang="en-US" sz="1400" spc="30" dirty="0" smtClean="0">
              <a:solidFill>
                <a:srgbClr val="000000"/>
              </a:solidFill>
              <a:latin typeface="Raleway Bold" panose="020B0604020202020204" charset="0"/>
            </a:endParaRPr>
          </a:p>
          <a:p>
            <a:pPr lvl="0"/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We </a:t>
            </a:r>
            <a:r>
              <a:rPr lang="en-US" sz="1400" spc="30" dirty="0">
                <a:solidFill>
                  <a:srgbClr val="000000"/>
                </a:solidFill>
                <a:latin typeface="Raleway Bold" panose="020B0604020202020204" charset="0"/>
              </a:rPr>
              <a:t>will be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learning</a:t>
            </a:r>
            <a:r>
              <a:rPr lang="en-GB" sz="1400" dirty="0" smtClean="0">
                <a:latin typeface="Raleway Bold" panose="020B0604020202020204" charset="0"/>
              </a:rPr>
              <a:t> </a:t>
            </a:r>
            <a:r>
              <a:rPr lang="en-GB" sz="1400" dirty="0" smtClean="0">
                <a:latin typeface="Raleway Bold" panose="020B0604020202020204" charset="0"/>
              </a:rPr>
              <a:t>to r</a:t>
            </a:r>
            <a:r>
              <a:rPr lang="en-GB" sz="1400" dirty="0" smtClean="0">
                <a:latin typeface="Raleway Bold" panose="020B0604020202020204" charset="0"/>
              </a:rPr>
              <a:t>ead</a:t>
            </a:r>
            <a:r>
              <a:rPr lang="en-GB" sz="1400" dirty="0">
                <a:latin typeface="Raleway Bold" panose="020B0604020202020204" charset="0"/>
              </a:rPr>
              <a:t>, write and say the names of different </a:t>
            </a:r>
            <a:r>
              <a:rPr lang="en-GB" sz="1400" dirty="0" smtClean="0">
                <a:latin typeface="Raleway Bold" panose="020B0604020202020204" charset="0"/>
              </a:rPr>
              <a:t>animals, be </a:t>
            </a:r>
            <a:r>
              <a:rPr lang="en-GB" sz="1400" dirty="0">
                <a:latin typeface="Raleway Bold" panose="020B0604020202020204" charset="0"/>
              </a:rPr>
              <a:t>able to use “J’ai…” (“I have…”) plus a pet name and we will also introduce the connective “et”</a:t>
            </a:r>
          </a:p>
          <a:p>
            <a:pPr>
              <a:lnSpc>
                <a:spcPts val="1848"/>
              </a:lnSpc>
            </a:pPr>
            <a:endParaRPr lang="en-US" sz="1400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5972088" y="8453792"/>
            <a:ext cx="4848312" cy="1494576"/>
            <a:chOff x="0" y="0"/>
            <a:chExt cx="1441833" cy="34862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441833" cy="348628"/>
            </a:xfrm>
            <a:custGeom>
              <a:avLst/>
              <a:gdLst/>
              <a:ahLst/>
              <a:cxnLst/>
              <a:rect l="l" t="t" r="r" b="b"/>
              <a:pathLst>
                <a:path w="1441833" h="348628">
                  <a:moveTo>
                    <a:pt x="42426" y="0"/>
                  </a:moveTo>
                  <a:lnTo>
                    <a:pt x="1399407" y="0"/>
                  </a:lnTo>
                  <a:cubicBezTo>
                    <a:pt x="1410659" y="0"/>
                    <a:pt x="1421450" y="4470"/>
                    <a:pt x="1429406" y="12426"/>
                  </a:cubicBezTo>
                  <a:cubicBezTo>
                    <a:pt x="1437363" y="20383"/>
                    <a:pt x="1441833" y="31174"/>
                    <a:pt x="1441833" y="42426"/>
                  </a:cubicBezTo>
                  <a:lnTo>
                    <a:pt x="1441833" y="306202"/>
                  </a:lnTo>
                  <a:cubicBezTo>
                    <a:pt x="1441833" y="329633"/>
                    <a:pt x="1422838" y="348628"/>
                    <a:pt x="1399407" y="348628"/>
                  </a:cubicBezTo>
                  <a:lnTo>
                    <a:pt x="42426" y="348628"/>
                  </a:lnTo>
                  <a:cubicBezTo>
                    <a:pt x="31174" y="348628"/>
                    <a:pt x="20383" y="344158"/>
                    <a:pt x="12426" y="336202"/>
                  </a:cubicBezTo>
                  <a:cubicBezTo>
                    <a:pt x="4470" y="328245"/>
                    <a:pt x="0" y="317454"/>
                    <a:pt x="0" y="306202"/>
                  </a:cubicBezTo>
                  <a:lnTo>
                    <a:pt x="0" y="42426"/>
                  </a:lnTo>
                  <a:cubicBezTo>
                    <a:pt x="0" y="18995"/>
                    <a:pt x="18995" y="0"/>
                    <a:pt x="42426" y="0"/>
                  </a:cubicBezTo>
                  <a:close/>
                </a:path>
              </a:pathLst>
            </a:custGeom>
            <a:solidFill>
              <a:srgbClr val="D9F8FF"/>
            </a:solidFill>
            <a:ln cap="rnd">
              <a:noFill/>
              <a:prstDash val="solid"/>
              <a:round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66675"/>
              <a:ext cx="1441833" cy="41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 u="sng" dirty="0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025940" y="8509241"/>
            <a:ext cx="256243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1848"/>
              </a:lnSpc>
            </a:pPr>
            <a:r>
              <a:rPr lang="en-US" sz="1600" u="sng" spc="3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PE - 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Gymnastics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.</a:t>
            </a:r>
            <a:endParaRPr lang="en-US" sz="1600" u="sng" spc="3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020477" y="8809842"/>
            <a:ext cx="46482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spc="30" dirty="0">
                <a:solidFill>
                  <a:srgbClr val="000000"/>
                </a:solidFill>
                <a:latin typeface="Raleway Bold" panose="020B0604020202020204" charset="0"/>
              </a:rPr>
              <a:t>I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n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PE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our focus</a:t>
            </a:r>
            <a:r>
              <a:rPr lang="en-GB" sz="1400" dirty="0" smtClean="0">
                <a:latin typeface="Raleway Bold" panose="020B0604020202020204" charset="0"/>
              </a:rPr>
              <a:t> is gymnastics, developing counter balance and counter tension</a:t>
            </a:r>
            <a:r>
              <a:rPr lang="en-GB" sz="1400" dirty="0">
                <a:latin typeface="Raleway Bold" panose="020B0604020202020204" charset="0"/>
              </a:rPr>
              <a:t> </a:t>
            </a:r>
            <a:r>
              <a:rPr lang="en-GB" sz="1400" dirty="0" smtClean="0">
                <a:latin typeface="Raleway Bold" panose="020B0604020202020204" charset="0"/>
              </a:rPr>
              <a:t>in group sequences, working </a:t>
            </a:r>
            <a:r>
              <a:rPr lang="en-GB" sz="1400" dirty="0">
                <a:latin typeface="Raleway Bold" panose="020B0604020202020204" charset="0"/>
              </a:rPr>
              <a:t>with </a:t>
            </a:r>
            <a:r>
              <a:rPr lang="en-GB" sz="1400" dirty="0" smtClean="0">
                <a:latin typeface="Raleway Bold" panose="020B0604020202020204" charset="0"/>
              </a:rPr>
              <a:t>apparatus and formations, developing jump sequences, inverted movements and straddle, forward and backwards roll.</a:t>
            </a:r>
            <a:endParaRPr lang="en-US" sz="1400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1040884" y="9182100"/>
            <a:ext cx="6724734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GB" sz="1400" dirty="0">
                <a:latin typeface="Raleway Bold" panose="020B0604020202020204" charset="0"/>
              </a:rPr>
              <a:t>This term </a:t>
            </a:r>
            <a:r>
              <a:rPr lang="en-GB" sz="1400" dirty="0" smtClean="0">
                <a:latin typeface="Raleway Bold" panose="020B0604020202020204" charset="0"/>
              </a:rPr>
              <a:t>in science we </a:t>
            </a:r>
            <a:r>
              <a:rPr lang="en-GB" sz="1400" dirty="0">
                <a:latin typeface="Raleway Bold" panose="020B0604020202020204" charset="0"/>
              </a:rPr>
              <a:t>are learning </a:t>
            </a:r>
            <a:r>
              <a:rPr lang="en-GB" sz="1400" dirty="0">
                <a:latin typeface="Raleway Bold" panose="020B0604020202020204" charset="0"/>
              </a:rPr>
              <a:t>Construct and draw series circuits using symbols, complete and incomplete </a:t>
            </a:r>
            <a:r>
              <a:rPr lang="en-GB" sz="1400" dirty="0" smtClean="0">
                <a:latin typeface="Raleway Bold" panose="020B0604020202020204" charset="0"/>
              </a:rPr>
              <a:t>circuits, plan and investigate and evaluate a scientific question through an experiment </a:t>
            </a:r>
            <a:endParaRPr lang="en-GB" sz="1400" dirty="0">
              <a:latin typeface="Raleway Bold" panose="020B0604020202020204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88141" y="6817668"/>
            <a:ext cx="640447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1848"/>
              </a:lnSpc>
            </a:pPr>
            <a:r>
              <a:rPr lang="en-US" sz="1600" u="sng" spc="30" dirty="0" smtClean="0">
                <a:solidFill>
                  <a:srgbClr val="000000"/>
                </a:solidFill>
                <a:latin typeface="Raleway Bold" panose="020B0604020202020204" charset="0"/>
              </a:rPr>
              <a:t>Computing – </a:t>
            </a:r>
            <a:r>
              <a:rPr lang="en-GB" sz="1600" u="sng" dirty="0">
                <a:latin typeface="Raleway Bold" panose="020B0604020202020204" charset="0"/>
              </a:rPr>
              <a:t>Computing systems and </a:t>
            </a:r>
            <a:r>
              <a:rPr lang="en-GB" sz="1600" u="sng" dirty="0" smtClean="0">
                <a:latin typeface="Raleway Bold" panose="020B0604020202020204" charset="0"/>
              </a:rPr>
              <a:t>networks.</a:t>
            </a:r>
            <a:endParaRPr lang="en-US" sz="1600" u="sng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57507" y="7229951"/>
            <a:ext cx="5599683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1400" dirty="0" smtClean="0">
                <a:latin typeface="Raleway Bold" panose="020B0604020202020204" charset="0"/>
              </a:rPr>
              <a:t>In computing we will </a:t>
            </a:r>
            <a:r>
              <a:rPr lang="en-GB" sz="1400" dirty="0" smtClean="0">
                <a:latin typeface="Raleway Bold" panose="020B0604020202020204" charset="0"/>
              </a:rPr>
              <a:t>learn to e</a:t>
            </a:r>
            <a:r>
              <a:rPr lang="en-GB" sz="1400" dirty="0" smtClean="0">
                <a:latin typeface="Raleway Bold" panose="020B0604020202020204" charset="0"/>
              </a:rPr>
              <a:t>xplain </a:t>
            </a:r>
            <a:r>
              <a:rPr lang="en-GB" sz="1400" dirty="0">
                <a:latin typeface="Raleway Bold" panose="020B0604020202020204" charset="0"/>
              </a:rPr>
              <a:t>that codes can be used for a number of different reasons and decode </a:t>
            </a:r>
            <a:r>
              <a:rPr lang="en-GB" sz="1400" dirty="0" smtClean="0">
                <a:latin typeface="Raleway Bold" panose="020B0604020202020204" charset="0"/>
              </a:rPr>
              <a:t>messages, how </a:t>
            </a:r>
            <a:r>
              <a:rPr lang="en-GB" sz="1400" dirty="0">
                <a:latin typeface="Raleway Bold" panose="020B0604020202020204" charset="0"/>
              </a:rPr>
              <a:t>to ensure a password is secure and how this </a:t>
            </a:r>
            <a:r>
              <a:rPr lang="en-GB" sz="1400" dirty="0" smtClean="0">
                <a:latin typeface="Raleway Bold" panose="020B0604020202020204" charset="0"/>
              </a:rPr>
              <a:t>works and the importance </a:t>
            </a:r>
            <a:r>
              <a:rPr lang="en-GB" sz="1400" dirty="0">
                <a:latin typeface="Raleway Bold" panose="020B0604020202020204" charset="0"/>
              </a:rPr>
              <a:t>of historical figures and their contribution towards computer science</a:t>
            </a:r>
            <a:r>
              <a:rPr lang="en-GB" sz="1400" dirty="0" smtClean="0">
                <a:latin typeface="Raleway Bold" panose="020B0604020202020204" charset="0"/>
              </a:rPr>
              <a:t>. We will also </a:t>
            </a:r>
            <a:r>
              <a:rPr lang="en-GB" sz="1400" dirty="0">
                <a:latin typeface="Raleway Bold" panose="020B0604020202020204" charset="0"/>
              </a:rPr>
              <a:t>Develop an idea for a computer of the future and create a simple design.</a:t>
            </a:r>
          </a:p>
          <a:p>
            <a:endParaRPr lang="en-GB" sz="1400" dirty="0">
              <a:latin typeface="Raleway Bold" panose="020B0604020202020204" charset="0"/>
            </a:endParaRPr>
          </a:p>
          <a:p>
            <a:endParaRPr lang="en-GB" sz="1400" dirty="0">
              <a:latin typeface="Raleway Bold" panose="020B0604020202020204" charset="0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6095999" y="2857500"/>
            <a:ext cx="5833473" cy="2389466"/>
            <a:chOff x="0" y="-66675"/>
            <a:chExt cx="1496082" cy="452442"/>
          </a:xfrm>
        </p:grpSpPr>
        <p:sp>
          <p:nvSpPr>
            <p:cNvPr id="50" name="Freeform 50"/>
            <p:cNvSpPr/>
            <p:nvPr/>
          </p:nvSpPr>
          <p:spPr>
            <a:xfrm>
              <a:off x="0" y="76856"/>
              <a:ext cx="1496082" cy="296411"/>
            </a:xfrm>
            <a:custGeom>
              <a:avLst/>
              <a:gdLst/>
              <a:ahLst/>
              <a:cxnLst/>
              <a:rect l="l" t="t" r="r" b="b"/>
              <a:pathLst>
                <a:path w="1441833" h="385767">
                  <a:moveTo>
                    <a:pt x="42426" y="0"/>
                  </a:moveTo>
                  <a:lnTo>
                    <a:pt x="1399407" y="0"/>
                  </a:lnTo>
                  <a:cubicBezTo>
                    <a:pt x="1410659" y="0"/>
                    <a:pt x="1421450" y="4470"/>
                    <a:pt x="1429406" y="12426"/>
                  </a:cubicBezTo>
                  <a:cubicBezTo>
                    <a:pt x="1437363" y="20383"/>
                    <a:pt x="1441833" y="31174"/>
                    <a:pt x="1441833" y="42426"/>
                  </a:cubicBezTo>
                  <a:lnTo>
                    <a:pt x="1441833" y="343342"/>
                  </a:lnTo>
                  <a:cubicBezTo>
                    <a:pt x="1441833" y="366773"/>
                    <a:pt x="1422838" y="385767"/>
                    <a:pt x="1399407" y="385767"/>
                  </a:cubicBezTo>
                  <a:lnTo>
                    <a:pt x="42426" y="385767"/>
                  </a:lnTo>
                  <a:cubicBezTo>
                    <a:pt x="31174" y="385767"/>
                    <a:pt x="20383" y="381297"/>
                    <a:pt x="12426" y="373341"/>
                  </a:cubicBezTo>
                  <a:cubicBezTo>
                    <a:pt x="4470" y="365385"/>
                    <a:pt x="0" y="354594"/>
                    <a:pt x="0" y="343342"/>
                  </a:cubicBezTo>
                  <a:lnTo>
                    <a:pt x="0" y="42426"/>
                  </a:lnTo>
                  <a:cubicBezTo>
                    <a:pt x="0" y="18995"/>
                    <a:pt x="18995" y="0"/>
                    <a:pt x="42426" y="0"/>
                  </a:cubicBezTo>
                  <a:close/>
                </a:path>
              </a:pathLst>
            </a:custGeom>
            <a:solidFill>
              <a:srgbClr val="EBF094"/>
            </a:solidFill>
            <a:ln cap="rnd">
              <a:noFill/>
              <a:prstDash val="solid"/>
              <a:round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66675"/>
              <a:ext cx="1441833" cy="45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 u="sng" dirty="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0907480" y="5470123"/>
            <a:ext cx="6955450" cy="1997310"/>
            <a:chOff x="0" y="0"/>
            <a:chExt cx="1441833" cy="63307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441833" cy="633076"/>
            </a:xfrm>
            <a:custGeom>
              <a:avLst/>
              <a:gdLst/>
              <a:ahLst/>
              <a:cxnLst/>
              <a:rect l="l" t="t" r="r" b="b"/>
              <a:pathLst>
                <a:path w="1441833" h="633076">
                  <a:moveTo>
                    <a:pt x="42426" y="0"/>
                  </a:moveTo>
                  <a:lnTo>
                    <a:pt x="1399407" y="0"/>
                  </a:lnTo>
                  <a:cubicBezTo>
                    <a:pt x="1410659" y="0"/>
                    <a:pt x="1421450" y="4470"/>
                    <a:pt x="1429406" y="12426"/>
                  </a:cubicBezTo>
                  <a:cubicBezTo>
                    <a:pt x="1437363" y="20383"/>
                    <a:pt x="1441833" y="31174"/>
                    <a:pt x="1441833" y="42426"/>
                  </a:cubicBezTo>
                  <a:lnTo>
                    <a:pt x="1441833" y="590651"/>
                  </a:lnTo>
                  <a:cubicBezTo>
                    <a:pt x="1441833" y="614082"/>
                    <a:pt x="1422838" y="633076"/>
                    <a:pt x="1399407" y="633076"/>
                  </a:cubicBezTo>
                  <a:lnTo>
                    <a:pt x="42426" y="633076"/>
                  </a:lnTo>
                  <a:cubicBezTo>
                    <a:pt x="31174" y="633076"/>
                    <a:pt x="20383" y="628607"/>
                    <a:pt x="12426" y="620650"/>
                  </a:cubicBezTo>
                  <a:cubicBezTo>
                    <a:pt x="4470" y="612694"/>
                    <a:pt x="0" y="601903"/>
                    <a:pt x="0" y="590651"/>
                  </a:cubicBezTo>
                  <a:lnTo>
                    <a:pt x="0" y="42426"/>
                  </a:lnTo>
                  <a:cubicBezTo>
                    <a:pt x="0" y="18995"/>
                    <a:pt x="18995" y="0"/>
                    <a:pt x="42426" y="0"/>
                  </a:cubicBezTo>
                  <a:close/>
                </a:path>
              </a:pathLst>
            </a:custGeom>
            <a:solidFill>
              <a:srgbClr val="9AEDB6"/>
            </a:solidFill>
            <a:ln cap="rnd">
              <a:noFill/>
              <a:prstDash val="solid"/>
              <a:round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66675"/>
              <a:ext cx="1441833" cy="699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 u="sng" dirty="0"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1049000" y="5580626"/>
            <a:ext cx="488042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1848"/>
              </a:lnSpc>
            </a:pP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PSHE 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– 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/>
              </a:rPr>
              <a:t>Health and Wellbeing</a:t>
            </a:r>
            <a:endParaRPr lang="en-US" sz="1600" u="sng" spc="3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1028342" y="5887064"/>
            <a:ext cx="6726258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This term we will learn </a:t>
            </a:r>
            <a:r>
              <a:rPr lang="en-GB" sz="1400" dirty="0">
                <a:latin typeface="Raleway Bold" panose="020B0604020202020204" charset="0"/>
              </a:rPr>
              <a:t>t</a:t>
            </a:r>
            <a:r>
              <a:rPr lang="en-GB" sz="1400" dirty="0" smtClean="0">
                <a:latin typeface="Raleway Bold" panose="020B0604020202020204" charset="0"/>
              </a:rPr>
              <a:t>o </a:t>
            </a:r>
            <a:r>
              <a:rPr lang="en-GB" sz="1400" dirty="0">
                <a:latin typeface="Raleway Bold" panose="020B0604020202020204" charset="0"/>
              </a:rPr>
              <a:t>identify long term goals and how to work towards </a:t>
            </a:r>
            <a:r>
              <a:rPr lang="en-GB" sz="1400" dirty="0" smtClean="0">
                <a:latin typeface="Raleway Bold" panose="020B0604020202020204" charset="0"/>
              </a:rPr>
              <a:t>them, use </a:t>
            </a:r>
            <a:r>
              <a:rPr lang="en-GB" sz="1400" dirty="0">
                <a:latin typeface="Raleway Bold" panose="020B0604020202020204" charset="0"/>
              </a:rPr>
              <a:t>mindfulness to manage </a:t>
            </a:r>
            <a:r>
              <a:rPr lang="en-GB" sz="1400" dirty="0" smtClean="0">
                <a:latin typeface="Raleway Bold" panose="020B0604020202020204" charset="0"/>
              </a:rPr>
              <a:t>emotions,</a:t>
            </a:r>
            <a:r>
              <a:rPr lang="en-GB" sz="1400" dirty="0">
                <a:latin typeface="Raleway Bold" panose="020B0604020202020204" charset="0"/>
              </a:rPr>
              <a:t> </a:t>
            </a:r>
            <a:r>
              <a:rPr lang="en-GB" sz="1400" dirty="0" smtClean="0">
                <a:latin typeface="Raleway Bold" panose="020B0604020202020204" charset="0"/>
              </a:rPr>
              <a:t>understand </a:t>
            </a:r>
            <a:r>
              <a:rPr lang="en-GB" sz="1400" dirty="0">
                <a:latin typeface="Raleway Bold" panose="020B0604020202020204" charset="0"/>
              </a:rPr>
              <a:t>and plan for a healthy </a:t>
            </a:r>
            <a:r>
              <a:rPr lang="en-GB" sz="1400" dirty="0" smtClean="0">
                <a:latin typeface="Raleway Bold" panose="020B0604020202020204" charset="0"/>
              </a:rPr>
              <a:t>lifestyle and understand </a:t>
            </a:r>
            <a:r>
              <a:rPr lang="en-GB" sz="1400" dirty="0">
                <a:latin typeface="Raleway Bold" panose="020B0604020202020204" charset="0"/>
              </a:rPr>
              <a:t>the potential impact of technology on physical and mental </a:t>
            </a:r>
            <a:r>
              <a:rPr lang="en-GB" sz="1400" dirty="0" smtClean="0">
                <a:latin typeface="Raleway Bold" panose="020B0604020202020204" charset="0"/>
              </a:rPr>
              <a:t>health, building a resilience toolbox as a support. We will also recognise ways </a:t>
            </a:r>
            <a:r>
              <a:rPr lang="en-GB" sz="1400" dirty="0">
                <a:latin typeface="Raleway Bold" panose="020B0604020202020204" charset="0"/>
              </a:rPr>
              <a:t>that people can help prevent themselves and others becoming </a:t>
            </a:r>
            <a:r>
              <a:rPr lang="en-GB" sz="1400" dirty="0" smtClean="0">
                <a:latin typeface="Raleway Bold" panose="020B0604020202020204" charset="0"/>
              </a:rPr>
              <a:t>ill and  </a:t>
            </a:r>
            <a:r>
              <a:rPr lang="en-GB" sz="1400" dirty="0">
                <a:latin typeface="Raleway Bold" panose="020B0604020202020204" charset="0"/>
              </a:rPr>
              <a:t>understand what happens when people are ill and know when to seek support.</a:t>
            </a:r>
          </a:p>
          <a:p>
            <a:endParaRPr lang="en-GB" sz="1400" dirty="0">
              <a:latin typeface="Raleway Bold" panose="020B0604020202020204" charset="0"/>
            </a:endParaRPr>
          </a:p>
          <a:p>
            <a:endParaRPr lang="en-US" sz="1400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6159255" y="3695700"/>
            <a:ext cx="5727945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500" b="1" u="sng" spc="30" dirty="0" smtClean="0">
                <a:solidFill>
                  <a:srgbClr val="000000"/>
                </a:solidFill>
                <a:latin typeface="Raleway Bold" panose="020B0604020202020204" charset="0"/>
              </a:rPr>
              <a:t>Music – </a:t>
            </a:r>
            <a:r>
              <a:rPr lang="en-GB" sz="1500" b="1" u="sng" dirty="0" smtClean="0">
                <a:latin typeface="Raleway Bold" panose="020B0604020202020204" charset="0"/>
              </a:rPr>
              <a:t>Explore </a:t>
            </a:r>
            <a:r>
              <a:rPr lang="en-GB" sz="1500" b="1" u="sng" dirty="0">
                <a:latin typeface="Raleway Bold" panose="020B0604020202020204" charset="0"/>
              </a:rPr>
              <a:t>identity through music </a:t>
            </a:r>
            <a:r>
              <a:rPr lang="en-GB" sz="1500" b="1" u="sng" dirty="0" smtClean="0">
                <a:latin typeface="Raleway Bold" panose="020B0604020202020204" charset="0"/>
              </a:rPr>
              <a:t>&amp; song and Christmas.  </a:t>
            </a:r>
            <a:endParaRPr lang="en-US" sz="1500" b="1" u="sng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6158926" y="4000500"/>
            <a:ext cx="566421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1848"/>
              </a:lnSpc>
            </a:pPr>
            <a:r>
              <a:rPr lang="en-US" sz="1400" spc="30" dirty="0">
                <a:solidFill>
                  <a:srgbClr val="000000"/>
                </a:solidFill>
                <a:latin typeface="Raleway Bold" panose="020B0604020202020204" charset="0"/>
              </a:rPr>
              <a:t>This term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we </a:t>
            </a:r>
            <a:r>
              <a:rPr lang="en-US" sz="1400" spc="30" dirty="0">
                <a:solidFill>
                  <a:srgbClr val="000000"/>
                </a:solidFill>
                <a:latin typeface="Raleway Bold" panose="020B0604020202020204" charset="0"/>
              </a:rPr>
              <a:t>are going to </a:t>
            </a:r>
            <a:r>
              <a:rPr lang="en-GB" sz="1400" dirty="0" smtClean="0">
                <a:latin typeface="Raleway Bold" panose="020B0604020202020204" charset="0"/>
              </a:rPr>
              <a:t>identify </a:t>
            </a:r>
            <a:r>
              <a:rPr lang="en-GB" sz="1400" dirty="0">
                <a:latin typeface="Raleway Bold" panose="020B0604020202020204" charset="0"/>
              </a:rPr>
              <a:t>ways </a:t>
            </a:r>
            <a:r>
              <a:rPr lang="en-GB" sz="1400" dirty="0" smtClean="0">
                <a:latin typeface="Raleway Bold" panose="020B0604020202020204" charset="0"/>
              </a:rPr>
              <a:t>that songwriters </a:t>
            </a:r>
            <a:r>
              <a:rPr lang="en-GB" sz="1400" dirty="0">
                <a:latin typeface="Raleway Bold" panose="020B0604020202020204" charset="0"/>
              </a:rPr>
              <a:t>convey meaning: through lyrics, the music, and the </a:t>
            </a:r>
            <a:r>
              <a:rPr lang="en-GB" sz="1400" dirty="0" smtClean="0">
                <a:latin typeface="Raleway Bold" panose="020B0604020202020204" charset="0"/>
              </a:rPr>
              <a:t>performance. We will also learn to understanding </a:t>
            </a:r>
            <a:r>
              <a:rPr lang="en-GB" sz="1400" dirty="0">
                <a:latin typeface="Raleway Bold" panose="020B0604020202020204" charset="0"/>
              </a:rPr>
              <a:t>different ways that rhymes work in </a:t>
            </a:r>
            <a:r>
              <a:rPr lang="en-GB" sz="1400" dirty="0" smtClean="0">
                <a:latin typeface="Raleway Bold" panose="020B0604020202020204" charset="0"/>
              </a:rPr>
              <a:t>songs and understand </a:t>
            </a:r>
            <a:r>
              <a:rPr lang="en-GB" sz="1400" dirty="0">
                <a:latin typeface="Raleway Bold" panose="020B0604020202020204" charset="0"/>
              </a:rPr>
              <a:t>the concept of identity and how you can express that in songs. </a:t>
            </a:r>
            <a:endParaRPr lang="en-US" sz="1400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sp>
        <p:nvSpPr>
          <p:cNvPr id="62" name="TextBox 27"/>
          <p:cNvSpPr txBox="1"/>
          <p:nvPr/>
        </p:nvSpPr>
        <p:spPr>
          <a:xfrm>
            <a:off x="12192000" y="932946"/>
            <a:ext cx="5583386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8"/>
              </a:lnSpc>
            </a:pPr>
            <a:r>
              <a:rPr lang="en-US" sz="1400" spc="30" dirty="0">
                <a:solidFill>
                  <a:srgbClr val="000000"/>
                </a:solidFill>
                <a:latin typeface="Raleway Bold" panose="020B0604020202020204" charset="0"/>
              </a:rPr>
              <a:t>We are going </a:t>
            </a:r>
            <a:r>
              <a:rPr lang="en-US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to learn how to:</a:t>
            </a: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Raleway Bold" panose="020B0604020202020204" charset="0"/>
              </a:rPr>
              <a:t>use </a:t>
            </a:r>
            <a:r>
              <a:rPr lang="en-GB" sz="1400" dirty="0">
                <a:latin typeface="Raleway Bold" panose="020B0604020202020204" charset="0"/>
              </a:rPr>
              <a:t>their knowledge of multiplicative change to solve problems </a:t>
            </a:r>
            <a:r>
              <a:rPr lang="en-GB" sz="1400" dirty="0" smtClean="0">
                <a:latin typeface="Raleway Bold" panose="020B0604020202020204" charset="0"/>
              </a:rPr>
              <a:t>efficiently</a:t>
            </a: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Raleway Bold" panose="020B0604020202020204" charset="0"/>
              </a:rPr>
              <a:t>Multiply and divide any integer, including short and long </a:t>
            </a:r>
            <a:r>
              <a:rPr lang="en-GB" sz="1400" dirty="0">
                <a:latin typeface="Raleway Bold" panose="020B0604020202020204" charset="0"/>
              </a:rPr>
              <a:t>division with decimal </a:t>
            </a:r>
            <a:r>
              <a:rPr lang="en-GB" sz="1400" dirty="0" smtClean="0">
                <a:latin typeface="Raleway Bold" panose="020B0604020202020204" charset="0"/>
              </a:rPr>
              <a:t>remainders.</a:t>
            </a:r>
            <a:r>
              <a:rPr lang="en-GB" sz="1400" dirty="0">
                <a:latin typeface="Raleway Bold" panose="020B0604020202020204" charset="0"/>
              </a:rPr>
              <a:t> </a:t>
            </a:r>
            <a:endParaRPr lang="en-GB" sz="1400" dirty="0" smtClean="0">
              <a:latin typeface="Raleway Bold" panose="020B0604020202020204" charset="0"/>
            </a:endParaRP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Raleway Bold" panose="020B0604020202020204" charset="0"/>
              </a:rPr>
              <a:t>use knowledge of the best way to interpret and represent remainders from a range of division </a:t>
            </a:r>
            <a:r>
              <a:rPr lang="en-GB" sz="1400" dirty="0" smtClean="0">
                <a:latin typeface="Raleway Bold" panose="020B0604020202020204" charset="0"/>
              </a:rPr>
              <a:t>contexts.</a:t>
            </a: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Raleway Bold" panose="020B0604020202020204" charset="0"/>
              </a:rPr>
              <a:t>explain how to write a fraction in its simplest </a:t>
            </a:r>
            <a:r>
              <a:rPr lang="en-GB" sz="1400" dirty="0" smtClean="0">
                <a:latin typeface="Raleway Bold" panose="020B0604020202020204" charset="0"/>
              </a:rPr>
              <a:t>form</a:t>
            </a: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Raleway Bold" panose="020B0604020202020204" charset="0"/>
              </a:rPr>
              <a:t>Add, subtract, multiply and divide fractions and reduce to their simplest form.</a:t>
            </a: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Raleway Bold" panose="020B0604020202020204" charset="0"/>
              </a:rPr>
              <a:t>A</a:t>
            </a:r>
            <a:r>
              <a:rPr lang="en-GB" sz="1400" dirty="0" smtClean="0">
                <a:latin typeface="Raleway Bold" panose="020B0604020202020204" charset="0"/>
              </a:rPr>
              <a:t>dd </a:t>
            </a:r>
            <a:r>
              <a:rPr lang="en-GB" sz="1400" dirty="0">
                <a:latin typeface="Raleway Bold" panose="020B0604020202020204" charset="0"/>
              </a:rPr>
              <a:t>and </a:t>
            </a:r>
            <a:r>
              <a:rPr lang="en-GB" sz="1400" dirty="0" smtClean="0">
                <a:latin typeface="Raleway Bold" panose="020B0604020202020204" charset="0"/>
              </a:rPr>
              <a:t>subtract </a:t>
            </a:r>
            <a:r>
              <a:rPr lang="en-GB" sz="1400" dirty="0">
                <a:latin typeface="Raleway Bold" panose="020B0604020202020204" charset="0"/>
              </a:rPr>
              <a:t>related fractions to solve problems in a range of </a:t>
            </a:r>
            <a:r>
              <a:rPr lang="en-GB" sz="1400" dirty="0" smtClean="0">
                <a:latin typeface="Raleway Bold" panose="020B0604020202020204" charset="0"/>
              </a:rPr>
              <a:t>contexts.</a:t>
            </a: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Raleway Bold" panose="020B0604020202020204" charset="0"/>
              </a:rPr>
              <a:t>C</a:t>
            </a:r>
            <a:r>
              <a:rPr lang="en-GB" sz="1400" dirty="0" smtClean="0">
                <a:latin typeface="Raleway Bold" panose="020B0604020202020204" charset="0"/>
              </a:rPr>
              <a:t>ompare </a:t>
            </a:r>
            <a:r>
              <a:rPr lang="en-GB" sz="1400" dirty="0">
                <a:latin typeface="Raleway Bold" panose="020B0604020202020204" charset="0"/>
              </a:rPr>
              <a:t>pairs of non-related fractions </a:t>
            </a:r>
            <a:r>
              <a:rPr lang="en-GB" sz="1400" dirty="0" smtClean="0">
                <a:latin typeface="Raleway Bold" panose="020B0604020202020204" charset="0"/>
              </a:rPr>
              <a:t>by converting the numerators and denominators.</a:t>
            </a: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Raleway Bold" panose="020B0604020202020204" charset="0"/>
              </a:rPr>
              <a:t>E</a:t>
            </a:r>
            <a:r>
              <a:rPr lang="en-GB" sz="1400" dirty="0" smtClean="0">
                <a:latin typeface="Raleway Bold" panose="020B0604020202020204" charset="0"/>
              </a:rPr>
              <a:t>xplain </a:t>
            </a:r>
            <a:r>
              <a:rPr lang="en-GB" sz="1400" dirty="0">
                <a:latin typeface="Raleway Bold" panose="020B0604020202020204" charset="0"/>
              </a:rPr>
              <a:t>what percent </a:t>
            </a:r>
            <a:r>
              <a:rPr lang="en-GB" sz="1400" dirty="0" smtClean="0">
                <a:latin typeface="Raleway Bold" panose="020B0604020202020204" charset="0"/>
              </a:rPr>
              <a:t>means.</a:t>
            </a: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Raleway Bold" panose="020B0604020202020204" charset="0"/>
              </a:rPr>
              <a:t>C</a:t>
            </a:r>
            <a:r>
              <a:rPr lang="en-GB" sz="1400" dirty="0" smtClean="0">
                <a:latin typeface="Raleway Bold" panose="020B0604020202020204" charset="0"/>
              </a:rPr>
              <a:t>onvert </a:t>
            </a:r>
            <a:r>
              <a:rPr lang="en-GB" sz="1400" dirty="0">
                <a:latin typeface="Raleway Bold" panose="020B0604020202020204" charset="0"/>
              </a:rPr>
              <a:t>percentages to decimals and </a:t>
            </a:r>
            <a:r>
              <a:rPr lang="en-GB" sz="1400" dirty="0" smtClean="0">
                <a:latin typeface="Raleway Bold" panose="020B0604020202020204" charset="0"/>
              </a:rPr>
              <a:t>fractions.</a:t>
            </a:r>
            <a:r>
              <a:rPr lang="en-GB" sz="1400" dirty="0">
                <a:latin typeface="Raleway Bold" panose="020B0604020202020204" charset="0"/>
              </a:rPr>
              <a:t> </a:t>
            </a:r>
            <a:endParaRPr lang="en-GB" sz="1400" dirty="0" smtClean="0">
              <a:latin typeface="Raleway Bold" panose="020B0604020202020204" charset="0"/>
            </a:endParaRP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Raleway Bold" panose="020B0604020202020204" charset="0"/>
              </a:rPr>
              <a:t>C</a:t>
            </a:r>
            <a:r>
              <a:rPr lang="en-GB" sz="1400" dirty="0" smtClean="0">
                <a:latin typeface="Raleway Bold" panose="020B0604020202020204" charset="0"/>
              </a:rPr>
              <a:t>onvert </a:t>
            </a:r>
            <a:r>
              <a:rPr lang="en-GB" sz="1400" dirty="0">
                <a:latin typeface="Raleway Bold" panose="020B0604020202020204" charset="0"/>
              </a:rPr>
              <a:t>a percentage to a </a:t>
            </a:r>
            <a:r>
              <a:rPr lang="en-GB" sz="1400" dirty="0" smtClean="0">
                <a:latin typeface="Raleway Bold" panose="020B0604020202020204" charset="0"/>
              </a:rPr>
              <a:t>fraction.</a:t>
            </a:r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Raleway Bold" panose="020B0604020202020204" charset="0"/>
              </a:rPr>
              <a:t>U</a:t>
            </a:r>
            <a:r>
              <a:rPr lang="en-GB" sz="1400" dirty="0" smtClean="0">
                <a:latin typeface="Raleway Bold" panose="020B0604020202020204" charset="0"/>
              </a:rPr>
              <a:t>se knowledge </a:t>
            </a:r>
            <a:r>
              <a:rPr lang="en-GB" sz="1400" dirty="0">
                <a:latin typeface="Raleway Bold" panose="020B0604020202020204" charset="0"/>
              </a:rPr>
              <a:t>of calculating 50%, 10% and 1% of a number to solve problems in a range of </a:t>
            </a:r>
            <a:r>
              <a:rPr lang="en-GB" sz="1400" dirty="0" smtClean="0">
                <a:latin typeface="Raleway Bold" panose="020B0604020202020204" charset="0"/>
              </a:rPr>
              <a:t>contexts.</a:t>
            </a:r>
            <a:endParaRPr lang="en-GB" dirty="0" smtClean="0"/>
          </a:p>
          <a:p>
            <a:pPr marL="171450" indent="-171450">
              <a:lnSpc>
                <a:spcPts val="1848"/>
              </a:lnSpc>
              <a:buFont typeface="Arial" panose="020B0604020202020204" pitchFamily="34" charset="0"/>
              <a:buChar char="•"/>
            </a:pPr>
            <a:endParaRPr lang="en-US" sz="1400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5222956"/>
            <a:ext cx="4572895" cy="3154710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>
              <a:latin typeface="Raleway Bold" panose="020B0604020202020204" charset="0"/>
            </a:endParaRPr>
          </a:p>
          <a:p>
            <a:endParaRPr lang="en-GB" sz="1400" dirty="0" smtClean="0">
              <a:latin typeface="Raleway Bold" panose="020B0604020202020204" charset="0"/>
            </a:endParaRPr>
          </a:p>
          <a:p>
            <a:endParaRPr lang="en-GB" sz="1400" dirty="0">
              <a:latin typeface="Raleway Bold" panose="020B0604020202020204" charset="0"/>
            </a:endParaRPr>
          </a:p>
          <a:p>
            <a:endParaRPr lang="en-GB" sz="1400" dirty="0">
              <a:latin typeface="Raleway Bold" panose="020B0604020202020204" charset="0"/>
            </a:endParaRPr>
          </a:p>
          <a:p>
            <a:endParaRPr lang="en-GB" sz="1400" dirty="0" smtClean="0">
              <a:latin typeface="Raleway Bold" panose="020B0604020202020204" charset="0"/>
            </a:endParaRPr>
          </a:p>
          <a:p>
            <a:endParaRPr lang="en-GB" sz="1400" dirty="0">
              <a:latin typeface="Raleway Bold" panose="020B0604020202020204" charset="0"/>
            </a:endParaRPr>
          </a:p>
          <a:p>
            <a:endParaRPr lang="en-GB" sz="1200" dirty="0" smtClean="0">
              <a:latin typeface="Raleway Bold" panose="020B0604020202020204" charset="0"/>
            </a:endParaRPr>
          </a:p>
          <a:p>
            <a:endParaRPr lang="en-GB" sz="1200" dirty="0">
              <a:latin typeface="Raleway Bold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en-GB" sz="1400" b="1" u="sng" dirty="0" smtClean="0">
                <a:latin typeface="Raleway Bold" panose="020B0604020202020204" charset="0"/>
              </a:rPr>
              <a:t>The Place For Me.</a:t>
            </a:r>
          </a:p>
          <a:p>
            <a:pPr algn="ctr"/>
            <a:r>
              <a:rPr lang="en-GB" sz="1400" dirty="0" smtClean="0">
                <a:latin typeface="Raleway Bold" panose="020B0604020202020204" charset="0"/>
              </a:rPr>
              <a:t>Through studying the books ‘Stories about the Windrush Generation’ and ‘Coming to England’, Year 6 will be learning to answer the question ‘</a:t>
            </a:r>
            <a:r>
              <a:rPr lang="en-GB" sz="1400" b="1" dirty="0" smtClean="0">
                <a:latin typeface="Raleway Bold" panose="020B0604020202020204" charset="0"/>
              </a:rPr>
              <a:t>How </a:t>
            </a:r>
            <a:r>
              <a:rPr lang="en-GB" sz="1400" b="1" dirty="0">
                <a:latin typeface="Raleway Bold" panose="020B0604020202020204" charset="0"/>
              </a:rPr>
              <a:t>can we build a more just world together, so that all people are treated </a:t>
            </a:r>
            <a:r>
              <a:rPr lang="en-GB" sz="1400" b="1" dirty="0" smtClean="0">
                <a:latin typeface="Raleway Bold" panose="020B0604020202020204" charset="0"/>
              </a:rPr>
              <a:t>fairly and live in solidarity?’</a:t>
            </a:r>
            <a:endParaRPr lang="en-GB" sz="1400" dirty="0">
              <a:latin typeface="Raleway Bold" panose="020B060402020202020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7750"/>
            <a:ext cx="3429000" cy="1637952"/>
          </a:xfrm>
          <a:prstGeom prst="rect">
            <a:avLst/>
          </a:prstGeom>
        </p:spPr>
      </p:pic>
      <p:grpSp>
        <p:nvGrpSpPr>
          <p:cNvPr id="65" name="Group 52"/>
          <p:cNvGrpSpPr/>
          <p:nvPr/>
        </p:nvGrpSpPr>
        <p:grpSpPr>
          <a:xfrm>
            <a:off x="10896601" y="7680125"/>
            <a:ext cx="7029644" cy="892375"/>
            <a:chOff x="0" y="0"/>
            <a:chExt cx="1441833" cy="63307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6" name="Freeform 53"/>
            <p:cNvSpPr/>
            <p:nvPr/>
          </p:nvSpPr>
          <p:spPr>
            <a:xfrm>
              <a:off x="0" y="0"/>
              <a:ext cx="1441833" cy="633076"/>
            </a:xfrm>
            <a:custGeom>
              <a:avLst/>
              <a:gdLst/>
              <a:ahLst/>
              <a:cxnLst/>
              <a:rect l="l" t="t" r="r" b="b"/>
              <a:pathLst>
                <a:path w="1441833" h="633076">
                  <a:moveTo>
                    <a:pt x="42426" y="0"/>
                  </a:moveTo>
                  <a:lnTo>
                    <a:pt x="1399407" y="0"/>
                  </a:lnTo>
                  <a:cubicBezTo>
                    <a:pt x="1410659" y="0"/>
                    <a:pt x="1421450" y="4470"/>
                    <a:pt x="1429406" y="12426"/>
                  </a:cubicBezTo>
                  <a:cubicBezTo>
                    <a:pt x="1437363" y="20383"/>
                    <a:pt x="1441833" y="31174"/>
                    <a:pt x="1441833" y="42426"/>
                  </a:cubicBezTo>
                  <a:lnTo>
                    <a:pt x="1441833" y="590651"/>
                  </a:lnTo>
                  <a:cubicBezTo>
                    <a:pt x="1441833" y="614082"/>
                    <a:pt x="1422838" y="633076"/>
                    <a:pt x="1399407" y="633076"/>
                  </a:cubicBezTo>
                  <a:lnTo>
                    <a:pt x="42426" y="633076"/>
                  </a:lnTo>
                  <a:cubicBezTo>
                    <a:pt x="31174" y="633076"/>
                    <a:pt x="20383" y="628607"/>
                    <a:pt x="12426" y="620650"/>
                  </a:cubicBezTo>
                  <a:cubicBezTo>
                    <a:pt x="4470" y="612694"/>
                    <a:pt x="0" y="601903"/>
                    <a:pt x="0" y="590651"/>
                  </a:cubicBezTo>
                  <a:lnTo>
                    <a:pt x="0" y="42426"/>
                  </a:lnTo>
                  <a:cubicBezTo>
                    <a:pt x="0" y="18995"/>
                    <a:pt x="18995" y="0"/>
                    <a:pt x="42426" y="0"/>
                  </a:cubicBezTo>
                  <a:close/>
                </a:path>
              </a:pathLst>
            </a:custGeom>
            <a:grpFill/>
            <a:ln cap="rnd">
              <a:noFill/>
              <a:prstDash val="solid"/>
              <a:round/>
            </a:ln>
          </p:spPr>
        </p:sp>
        <p:sp>
          <p:nvSpPr>
            <p:cNvPr id="67" name="TextBox 54"/>
            <p:cNvSpPr txBox="1"/>
            <p:nvPr/>
          </p:nvSpPr>
          <p:spPr>
            <a:xfrm>
              <a:off x="0" y="-66675"/>
              <a:ext cx="1441833" cy="6997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endParaRPr u="sng" dirty="0"/>
            </a:p>
          </p:txBody>
        </p:sp>
      </p:grpSp>
      <p:sp>
        <p:nvSpPr>
          <p:cNvPr id="68" name="TextBox 55"/>
          <p:cNvSpPr txBox="1"/>
          <p:nvPr/>
        </p:nvSpPr>
        <p:spPr>
          <a:xfrm>
            <a:off x="10974716" y="7742247"/>
            <a:ext cx="6776855" cy="661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1848"/>
              </a:lnSpc>
            </a:pPr>
            <a:r>
              <a:rPr lang="en-US" sz="1600" u="sng" spc="30" dirty="0" smtClean="0">
                <a:solidFill>
                  <a:srgbClr val="000000"/>
                </a:solidFill>
                <a:latin typeface="Raleway Bold" panose="020B0604020202020204" charset="0"/>
              </a:rPr>
              <a:t>RHE</a:t>
            </a:r>
            <a:r>
              <a:rPr lang="en-US" sz="1600" u="sng" spc="30" dirty="0" smtClean="0">
                <a:solidFill>
                  <a:srgbClr val="000000"/>
                </a:solidFill>
                <a:latin typeface="Raleway Bold" panose="020B0604020202020204" charset="0"/>
              </a:rPr>
              <a:t> – Me, My Body, My Health. </a:t>
            </a:r>
          </a:p>
          <a:p>
            <a:r>
              <a:rPr lang="en-GB" sz="1400" spc="30" dirty="0">
                <a:solidFill>
                  <a:srgbClr val="000000"/>
                </a:solidFill>
                <a:latin typeface="Raleway Bold" panose="020B0604020202020204" charset="0"/>
              </a:rPr>
              <a:t>This term, we are going to learn about </a:t>
            </a:r>
            <a:r>
              <a:rPr lang="en-GB" sz="1400" spc="30" dirty="0" smtClean="0">
                <a:solidFill>
                  <a:srgbClr val="000000"/>
                </a:solidFill>
                <a:latin typeface="Raleway Bold" panose="020B0604020202020204" charset="0"/>
              </a:rPr>
              <a:t>our God given gifts and talents, </a:t>
            </a:r>
            <a:r>
              <a:rPr lang="en-GB" sz="1400" b="1" dirty="0" smtClean="0">
                <a:latin typeface="Raleway Bold" panose="020B0604020202020204" charset="0"/>
              </a:rPr>
              <a:t>girls bodies, boys bodies and spots </a:t>
            </a:r>
            <a:r>
              <a:rPr lang="en-GB" sz="1400" b="1" dirty="0">
                <a:latin typeface="Raleway Bold" panose="020B0604020202020204" charset="0"/>
              </a:rPr>
              <a:t>and </a:t>
            </a:r>
            <a:r>
              <a:rPr lang="en-GB" sz="1400" b="1" dirty="0" smtClean="0">
                <a:latin typeface="Raleway Bold" panose="020B0604020202020204" charset="0"/>
              </a:rPr>
              <a:t>sleep</a:t>
            </a:r>
            <a:endParaRPr lang="en-US" sz="1400" u="sng" spc="30" dirty="0">
              <a:solidFill>
                <a:srgbClr val="000000"/>
              </a:solidFill>
              <a:latin typeface="Raleway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EADE969F4AF24CB7D9FF10046116A3" ma:contentTypeVersion="15" ma:contentTypeDescription="Create a new document." ma:contentTypeScope="" ma:versionID="d7332175810d675f148d5dd6836b225e">
  <xsd:schema xmlns:xsd="http://www.w3.org/2001/XMLSchema" xmlns:xs="http://www.w3.org/2001/XMLSchema" xmlns:p="http://schemas.microsoft.com/office/2006/metadata/properties" xmlns:ns2="cc24c437-caa6-42b8-a097-ced3c60d25ca" xmlns:ns3="504861a0-95b8-48f2-bc70-4b722e15d047" targetNamespace="http://schemas.microsoft.com/office/2006/metadata/properties" ma:root="true" ma:fieldsID="d97085913efd21f1c7b63594ee1dd165" ns2:_="" ns3:_="">
    <xsd:import namespace="cc24c437-caa6-42b8-a097-ced3c60d25ca"/>
    <xsd:import namespace="504861a0-95b8-48f2-bc70-4b722e15d0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4c437-caa6-42b8-a097-ced3c60d2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8ea0efa-81fa-4cca-aa30-ab6ce759b5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861a0-95b8-48f2-bc70-4b722e15d04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0accfbb-2e1b-43f2-bfc9-a6ac162e389b}" ma:internalName="TaxCatchAll" ma:showField="CatchAllData" ma:web="504861a0-95b8-48f2-bc70-4b722e15d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4861a0-95b8-48f2-bc70-4b722e15d047" xsi:nil="true"/>
    <lcf76f155ced4ddcb4097134ff3c332f xmlns="cc24c437-caa6-42b8-a097-ced3c60d25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80B837-AB87-4386-8CB4-A2ADEE83DC4B}"/>
</file>

<file path=customXml/itemProps2.xml><?xml version="1.0" encoding="utf-8"?>
<ds:datastoreItem xmlns:ds="http://schemas.openxmlformats.org/officeDocument/2006/customXml" ds:itemID="{6EFB3757-4B98-4ED8-A395-AC276B2753F9}"/>
</file>

<file path=customXml/itemProps3.xml><?xml version="1.0" encoding="utf-8"?>
<ds:datastoreItem xmlns:ds="http://schemas.openxmlformats.org/officeDocument/2006/customXml" ds:itemID="{8C304434-D692-4B63-91DA-BE7F1E980357}"/>
</file>

<file path=docProps/app.xml><?xml version="1.0" encoding="utf-8"?>
<Properties xmlns="http://schemas.openxmlformats.org/officeDocument/2006/extended-properties" xmlns:vt="http://schemas.openxmlformats.org/officeDocument/2006/docPropsVTypes">
  <TotalTime>7832</TotalTime>
  <Words>849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Graph Mind Map</dc:title>
  <dc:creator>Sarah-Jane Morrissey</dc:creator>
  <cp:lastModifiedBy>SBull</cp:lastModifiedBy>
  <cp:revision>82</cp:revision>
  <dcterms:created xsi:type="dcterms:W3CDTF">2006-08-16T00:00:00Z</dcterms:created>
  <dcterms:modified xsi:type="dcterms:W3CDTF">2024-11-11T22:11:45Z</dcterms:modified>
  <dc:identifier>DAF4xYUMEFQ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0x010100D9EADE969F4AF24CB7D9FF10046116A3</vt:lpwstr>
  </property>
</Properties>
</file>